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0" r:id="rId3"/>
    <p:sldId id="262" r:id="rId4"/>
    <p:sldId id="271" r:id="rId5"/>
    <p:sldId id="263" r:id="rId6"/>
    <p:sldId id="261" r:id="rId7"/>
    <p:sldId id="266" r:id="rId8"/>
    <p:sldId id="269" r:id="rId9"/>
    <p:sldId id="264" r:id="rId10"/>
    <p:sldId id="265" r:id="rId11"/>
    <p:sldId id="257" r:id="rId12"/>
    <p:sldId id="258" r:id="rId13"/>
    <p:sldId id="259" r:id="rId14"/>
    <p:sldId id="267"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09"/>
    <p:restoredTop sz="95840"/>
  </p:normalViewPr>
  <p:slideViewPr>
    <p:cSldViewPr snapToGrid="0" snapToObjects="1">
      <p:cViewPr>
        <p:scale>
          <a:sx n="120" d="100"/>
          <a:sy n="120" d="100"/>
        </p:scale>
        <p:origin x="-21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5/29/23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5/29/23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5/29/23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5/29/23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5/29/23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5/29/23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5/29/23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5/29/23</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D5201E-1E15-F54A-A47B-D026B35FA91C}"/>
              </a:ext>
            </a:extLst>
          </p:cNvPr>
          <p:cNvSpPr>
            <a:spLocks noGrp="1"/>
          </p:cNvSpPr>
          <p:nvPr>
            <p:ph type="ctrTitle"/>
          </p:nvPr>
        </p:nvSpPr>
        <p:spPr>
          <a:xfrm>
            <a:off x="1751012" y="815363"/>
            <a:ext cx="8689976" cy="2509213"/>
          </a:xfrm>
        </p:spPr>
        <p:txBody>
          <a:bodyPr/>
          <a:lstStyle/>
          <a:p>
            <a:r>
              <a:rPr lang="en-US" dirty="0"/>
              <a:t>Project 7:</a:t>
            </a:r>
            <a:br>
              <a:rPr lang="en-US" dirty="0"/>
            </a:br>
            <a:r>
              <a:rPr lang="en-US" dirty="0" err="1"/>
              <a:t>Ml</a:t>
            </a:r>
            <a:r>
              <a:rPr lang="en-US" dirty="0"/>
              <a:t> models on bankruptcy</a:t>
            </a:r>
          </a:p>
        </p:txBody>
      </p:sp>
      <p:sp>
        <p:nvSpPr>
          <p:cNvPr id="3" name="Subtitle 2">
            <a:extLst>
              <a:ext uri="{FF2B5EF4-FFF2-40B4-BE49-F238E27FC236}">
                <a16:creationId xmlns:a16="http://schemas.microsoft.com/office/drawing/2014/main" id="{8BA24504-25E1-AA43-9D90-C291CCAB8979}"/>
              </a:ext>
            </a:extLst>
          </p:cNvPr>
          <p:cNvSpPr>
            <a:spLocks noGrp="1"/>
          </p:cNvSpPr>
          <p:nvPr>
            <p:ph type="subTitle" idx="1"/>
          </p:nvPr>
        </p:nvSpPr>
        <p:spPr/>
        <p:txBody>
          <a:bodyPr>
            <a:normAutofit fontScale="92500" lnSpcReduction="10000"/>
          </a:bodyPr>
          <a:lstStyle/>
          <a:p>
            <a:r>
              <a:rPr lang="en-US" b="1" dirty="0"/>
              <a:t>Matthieu </a:t>
            </a:r>
            <a:r>
              <a:rPr lang="en-US" b="1" dirty="0" err="1"/>
              <a:t>Baillard</a:t>
            </a:r>
            <a:endParaRPr lang="en-US" b="1" dirty="0"/>
          </a:p>
          <a:p>
            <a:r>
              <a:rPr lang="en-US" b="1" dirty="0" err="1"/>
              <a:t>adele</a:t>
            </a:r>
            <a:r>
              <a:rPr lang="en-US" b="1" dirty="0"/>
              <a:t> martin</a:t>
            </a:r>
          </a:p>
          <a:p>
            <a:r>
              <a:rPr lang="en-US" b="1" dirty="0" err="1"/>
              <a:t>Yuchen</a:t>
            </a:r>
            <a:r>
              <a:rPr lang="en-US" b="1" dirty="0"/>
              <a:t> </a:t>
            </a:r>
            <a:r>
              <a:rPr lang="en-US" b="1" dirty="0" err="1"/>
              <a:t>lu</a:t>
            </a:r>
            <a:endParaRPr lang="en-US" b="1" dirty="0"/>
          </a:p>
          <a:p>
            <a:endParaRPr lang="en-US" dirty="0"/>
          </a:p>
        </p:txBody>
      </p:sp>
    </p:spTree>
    <p:extLst>
      <p:ext uri="{BB962C8B-B14F-4D97-AF65-F5344CB8AC3E}">
        <p14:creationId xmlns:p14="http://schemas.microsoft.com/office/powerpoint/2010/main" val="7891464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D8C2F-B3F1-F946-80CA-AD80470D7F0C}"/>
              </a:ext>
            </a:extLst>
          </p:cNvPr>
          <p:cNvSpPr>
            <a:spLocks noGrp="1"/>
          </p:cNvSpPr>
          <p:nvPr>
            <p:ph type="title"/>
          </p:nvPr>
        </p:nvSpPr>
        <p:spPr/>
        <p:txBody>
          <a:bodyPr/>
          <a:lstStyle/>
          <a:p>
            <a:r>
              <a:rPr lang="en-US" dirty="0"/>
              <a:t>Creating a table to compare the outcome </a:t>
            </a:r>
            <a:br>
              <a:rPr lang="en-US" dirty="0"/>
            </a:br>
            <a:r>
              <a:rPr lang="en-US" dirty="0"/>
              <a:t>of multiple ml models</a:t>
            </a:r>
          </a:p>
        </p:txBody>
      </p:sp>
      <p:pic>
        <p:nvPicPr>
          <p:cNvPr id="5" name="Content Placeholder 4">
            <a:extLst>
              <a:ext uri="{FF2B5EF4-FFF2-40B4-BE49-F238E27FC236}">
                <a16:creationId xmlns:a16="http://schemas.microsoft.com/office/drawing/2014/main" id="{2F814073-CE5D-194B-9FBD-61593631CB93}"/>
              </a:ext>
            </a:extLst>
          </p:cNvPr>
          <p:cNvPicPr>
            <a:picLocks noGrp="1" noChangeAspect="1"/>
          </p:cNvPicPr>
          <p:nvPr>
            <p:ph sz="quarter" idx="13"/>
          </p:nvPr>
        </p:nvPicPr>
        <p:blipFill>
          <a:blip r:embed="rId2"/>
          <a:stretch>
            <a:fillRect/>
          </a:stretch>
        </p:blipFill>
        <p:spPr>
          <a:xfrm>
            <a:off x="1129615" y="2214694"/>
            <a:ext cx="10286835" cy="3778656"/>
          </a:xfrm>
        </p:spPr>
      </p:pic>
    </p:spTree>
    <p:extLst>
      <p:ext uri="{BB962C8B-B14F-4D97-AF65-F5344CB8AC3E}">
        <p14:creationId xmlns:p14="http://schemas.microsoft.com/office/powerpoint/2010/main" val="33848192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EA913-6A89-EA43-AE48-381249E81977}"/>
              </a:ext>
            </a:extLst>
          </p:cNvPr>
          <p:cNvSpPr>
            <a:spLocks noGrp="1"/>
          </p:cNvSpPr>
          <p:nvPr>
            <p:ph type="title"/>
          </p:nvPr>
        </p:nvSpPr>
        <p:spPr/>
        <p:txBody>
          <a:bodyPr/>
          <a:lstStyle/>
          <a:p>
            <a:r>
              <a:rPr lang="en-US" dirty="0"/>
              <a:t>Comparing the results of different models</a:t>
            </a:r>
          </a:p>
        </p:txBody>
      </p:sp>
      <p:pic>
        <p:nvPicPr>
          <p:cNvPr id="5" name="Content Placeholder 4">
            <a:extLst>
              <a:ext uri="{FF2B5EF4-FFF2-40B4-BE49-F238E27FC236}">
                <a16:creationId xmlns:a16="http://schemas.microsoft.com/office/drawing/2014/main" id="{C987FB59-5862-FF4F-9105-0D271722E1E8}"/>
              </a:ext>
            </a:extLst>
          </p:cNvPr>
          <p:cNvPicPr>
            <a:picLocks noGrp="1" noChangeAspect="1"/>
          </p:cNvPicPr>
          <p:nvPr>
            <p:ph sz="quarter" idx="13"/>
          </p:nvPr>
        </p:nvPicPr>
        <p:blipFill>
          <a:blip r:embed="rId2"/>
          <a:stretch>
            <a:fillRect/>
          </a:stretch>
        </p:blipFill>
        <p:spPr>
          <a:xfrm>
            <a:off x="722489" y="2777067"/>
            <a:ext cx="10713155" cy="2585155"/>
          </a:xfrm>
        </p:spPr>
      </p:pic>
      <p:pic>
        <p:nvPicPr>
          <p:cNvPr id="6" name="Picture 5">
            <a:extLst>
              <a:ext uri="{FF2B5EF4-FFF2-40B4-BE49-F238E27FC236}">
                <a16:creationId xmlns:a16="http://schemas.microsoft.com/office/drawing/2014/main" id="{54A0D135-859C-6042-A339-F88B43C1B99B}"/>
              </a:ext>
            </a:extLst>
          </p:cNvPr>
          <p:cNvPicPr>
            <a:picLocks noChangeAspect="1"/>
          </p:cNvPicPr>
          <p:nvPr/>
        </p:nvPicPr>
        <p:blipFill>
          <a:blip r:embed="rId3"/>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B8A0087F-B4FB-0E4F-9E47-BC8C7914CC66}"/>
              </a:ext>
            </a:extLst>
          </p:cNvPr>
          <p:cNvPicPr>
            <a:picLocks noChangeAspect="1"/>
          </p:cNvPicPr>
          <p:nvPr/>
        </p:nvPicPr>
        <p:blipFill>
          <a:blip r:embed="rId4"/>
          <a:stretch>
            <a:fillRect/>
          </a:stretch>
        </p:blipFill>
        <p:spPr>
          <a:xfrm>
            <a:off x="722489" y="5450001"/>
            <a:ext cx="10713155" cy="655490"/>
          </a:xfrm>
          <a:prstGeom prst="rect">
            <a:avLst/>
          </a:prstGeom>
        </p:spPr>
      </p:pic>
    </p:spTree>
    <p:extLst>
      <p:ext uri="{BB962C8B-B14F-4D97-AF65-F5344CB8AC3E}">
        <p14:creationId xmlns:p14="http://schemas.microsoft.com/office/powerpoint/2010/main" val="2697044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EDAAD-DB29-1143-B3BF-3B88FC351630}"/>
              </a:ext>
            </a:extLst>
          </p:cNvPr>
          <p:cNvSpPr>
            <a:spLocks noGrp="1"/>
          </p:cNvSpPr>
          <p:nvPr>
            <p:ph type="title"/>
          </p:nvPr>
        </p:nvSpPr>
        <p:spPr/>
        <p:txBody>
          <a:bodyPr/>
          <a:lstStyle/>
          <a:p>
            <a:r>
              <a:rPr lang="en-US" dirty="0"/>
              <a:t>Confusion matrix (1):</a:t>
            </a:r>
            <a:br>
              <a:rPr lang="en-US" dirty="0"/>
            </a:br>
            <a:r>
              <a:rPr lang="en-US" sz="3200" dirty="0"/>
              <a:t>logistic regression before/</a:t>
            </a:r>
            <a:r>
              <a:rPr lang="en-US" altLang="zh-CN" sz="3200" dirty="0"/>
              <a:t>after</a:t>
            </a:r>
            <a:r>
              <a:rPr lang="zh-CN" altLang="en-US" sz="3200" dirty="0"/>
              <a:t> </a:t>
            </a:r>
            <a:r>
              <a:rPr lang="en-US" altLang="zh-CN" sz="3200" dirty="0"/>
              <a:t>oversampling</a:t>
            </a:r>
            <a:endParaRPr lang="en-US" sz="3200" dirty="0"/>
          </a:p>
        </p:txBody>
      </p:sp>
      <p:pic>
        <p:nvPicPr>
          <p:cNvPr id="5" name="Content Placeholder 4">
            <a:extLst>
              <a:ext uri="{FF2B5EF4-FFF2-40B4-BE49-F238E27FC236}">
                <a16:creationId xmlns:a16="http://schemas.microsoft.com/office/drawing/2014/main" id="{93E7495B-648C-344A-8D97-AE9D0FDF1DB8}"/>
              </a:ext>
            </a:extLst>
          </p:cNvPr>
          <p:cNvPicPr>
            <a:picLocks noGrp="1" noChangeAspect="1"/>
          </p:cNvPicPr>
          <p:nvPr>
            <p:ph sz="quarter" idx="13"/>
          </p:nvPr>
        </p:nvPicPr>
        <p:blipFill>
          <a:blip r:embed="rId2"/>
          <a:stretch>
            <a:fillRect/>
          </a:stretch>
        </p:blipFill>
        <p:spPr>
          <a:xfrm>
            <a:off x="813360" y="2214694"/>
            <a:ext cx="5003800" cy="4140200"/>
          </a:xfrm>
        </p:spPr>
      </p:pic>
      <p:pic>
        <p:nvPicPr>
          <p:cNvPr id="7" name="Picture 6">
            <a:extLst>
              <a:ext uri="{FF2B5EF4-FFF2-40B4-BE49-F238E27FC236}">
                <a16:creationId xmlns:a16="http://schemas.microsoft.com/office/drawing/2014/main" id="{D49E2C28-61C6-CC4E-A7AE-B4E5D5782FA1}"/>
              </a:ext>
            </a:extLst>
          </p:cNvPr>
          <p:cNvPicPr>
            <a:picLocks noChangeAspect="1"/>
          </p:cNvPicPr>
          <p:nvPr/>
        </p:nvPicPr>
        <p:blipFill>
          <a:blip r:embed="rId3"/>
          <a:stretch>
            <a:fillRect/>
          </a:stretch>
        </p:blipFill>
        <p:spPr>
          <a:xfrm>
            <a:off x="6274426" y="2214694"/>
            <a:ext cx="5003800" cy="4140200"/>
          </a:xfrm>
          <a:prstGeom prst="rect">
            <a:avLst/>
          </a:prstGeom>
        </p:spPr>
      </p:pic>
    </p:spTree>
    <p:extLst>
      <p:ext uri="{BB962C8B-B14F-4D97-AF65-F5344CB8AC3E}">
        <p14:creationId xmlns:p14="http://schemas.microsoft.com/office/powerpoint/2010/main" val="2368900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47D5-5146-614E-87D4-6DC7F49CE217}"/>
              </a:ext>
            </a:extLst>
          </p:cNvPr>
          <p:cNvSpPr>
            <a:spLocks noGrp="1"/>
          </p:cNvSpPr>
          <p:nvPr>
            <p:ph type="title"/>
          </p:nvPr>
        </p:nvSpPr>
        <p:spPr/>
        <p:txBody>
          <a:bodyPr/>
          <a:lstStyle/>
          <a:p>
            <a:r>
              <a:rPr lang="en-US" dirty="0"/>
              <a:t>Confusion matrix (</a:t>
            </a:r>
            <a:r>
              <a:rPr lang="en-US" altLang="zh-CN" dirty="0"/>
              <a:t>2</a:t>
            </a:r>
            <a:r>
              <a:rPr lang="en-US" dirty="0"/>
              <a:t>):</a:t>
            </a:r>
            <a:br>
              <a:rPr lang="en-US" dirty="0"/>
            </a:br>
            <a:r>
              <a:rPr lang="en-US" altLang="zh-CN" sz="3400" dirty="0" err="1"/>
              <a:t>Bernoullinb</a:t>
            </a:r>
            <a:r>
              <a:rPr lang="zh-CN" altLang="en-US" sz="3400" dirty="0"/>
              <a:t> </a:t>
            </a:r>
            <a:r>
              <a:rPr lang="en-US" sz="3400" dirty="0"/>
              <a:t>before/</a:t>
            </a:r>
            <a:r>
              <a:rPr lang="en-US" altLang="zh-CN" sz="3400" dirty="0"/>
              <a:t>after</a:t>
            </a:r>
            <a:r>
              <a:rPr lang="zh-CN" altLang="en-US" sz="3400" dirty="0"/>
              <a:t> </a:t>
            </a:r>
            <a:r>
              <a:rPr lang="en-US" altLang="zh-CN" sz="3400" dirty="0"/>
              <a:t>oversampling</a:t>
            </a:r>
            <a:endParaRPr lang="en-US" sz="3400" dirty="0"/>
          </a:p>
        </p:txBody>
      </p:sp>
      <p:pic>
        <p:nvPicPr>
          <p:cNvPr id="5" name="Content Placeholder 4">
            <a:extLst>
              <a:ext uri="{FF2B5EF4-FFF2-40B4-BE49-F238E27FC236}">
                <a16:creationId xmlns:a16="http://schemas.microsoft.com/office/drawing/2014/main" id="{28E76C51-1403-9740-9F18-B343B368CF84}"/>
              </a:ext>
            </a:extLst>
          </p:cNvPr>
          <p:cNvPicPr>
            <a:picLocks noGrp="1" noChangeAspect="1"/>
          </p:cNvPicPr>
          <p:nvPr>
            <p:ph sz="quarter" idx="13"/>
          </p:nvPr>
        </p:nvPicPr>
        <p:blipFill>
          <a:blip r:embed="rId2"/>
          <a:stretch>
            <a:fillRect/>
          </a:stretch>
        </p:blipFill>
        <p:spPr>
          <a:xfrm>
            <a:off x="767020" y="2214694"/>
            <a:ext cx="5182226" cy="4287832"/>
          </a:xfrm>
        </p:spPr>
      </p:pic>
      <p:pic>
        <p:nvPicPr>
          <p:cNvPr id="8" name="Picture 7">
            <a:extLst>
              <a:ext uri="{FF2B5EF4-FFF2-40B4-BE49-F238E27FC236}">
                <a16:creationId xmlns:a16="http://schemas.microsoft.com/office/drawing/2014/main" id="{846BB0A9-2C8B-894C-A8E4-A176AAD3EB43}"/>
              </a:ext>
            </a:extLst>
          </p:cNvPr>
          <p:cNvPicPr>
            <a:picLocks noChangeAspect="1"/>
          </p:cNvPicPr>
          <p:nvPr/>
        </p:nvPicPr>
        <p:blipFill>
          <a:blip r:embed="rId3"/>
          <a:stretch>
            <a:fillRect/>
          </a:stretch>
        </p:blipFill>
        <p:spPr>
          <a:xfrm>
            <a:off x="6242755" y="2214694"/>
            <a:ext cx="5182226" cy="4287832"/>
          </a:xfrm>
          <a:prstGeom prst="rect">
            <a:avLst/>
          </a:prstGeom>
        </p:spPr>
      </p:pic>
    </p:spTree>
    <p:extLst>
      <p:ext uri="{BB962C8B-B14F-4D97-AF65-F5344CB8AC3E}">
        <p14:creationId xmlns:p14="http://schemas.microsoft.com/office/powerpoint/2010/main" val="27294681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39841-85DA-4A43-9952-7498EAE0B80F}"/>
              </a:ext>
            </a:extLst>
          </p:cNvPr>
          <p:cNvSpPr>
            <a:spLocks noGrp="1"/>
          </p:cNvSpPr>
          <p:nvPr>
            <p:ph type="title"/>
          </p:nvPr>
        </p:nvSpPr>
        <p:spPr/>
        <p:txBody>
          <a:bodyPr/>
          <a:lstStyle/>
          <a:p>
            <a:r>
              <a:rPr lang="en-US" dirty="0"/>
              <a:t>Confusion matrix (3):</a:t>
            </a:r>
            <a:br>
              <a:rPr lang="en-US" dirty="0"/>
            </a:br>
            <a:r>
              <a:rPr lang="en-US" dirty="0" err="1"/>
              <a:t>NuSVC</a:t>
            </a:r>
            <a:r>
              <a:rPr lang="zh-CN" altLang="en-US" dirty="0"/>
              <a:t> </a:t>
            </a:r>
            <a:r>
              <a:rPr lang="en-US" altLang="zh-CN" dirty="0"/>
              <a:t>after</a:t>
            </a:r>
            <a:r>
              <a:rPr lang="zh-CN" altLang="en-US" dirty="0"/>
              <a:t> </a:t>
            </a:r>
            <a:r>
              <a:rPr lang="en-US" altLang="zh-CN" dirty="0"/>
              <a:t>oversampling</a:t>
            </a:r>
            <a:endParaRPr lang="en-US" dirty="0"/>
          </a:p>
        </p:txBody>
      </p:sp>
      <p:pic>
        <p:nvPicPr>
          <p:cNvPr id="5" name="Content Placeholder 4">
            <a:extLst>
              <a:ext uri="{FF2B5EF4-FFF2-40B4-BE49-F238E27FC236}">
                <a16:creationId xmlns:a16="http://schemas.microsoft.com/office/drawing/2014/main" id="{1E463C3D-EF87-7846-B533-8B28E535B09D}"/>
              </a:ext>
            </a:extLst>
          </p:cNvPr>
          <p:cNvPicPr>
            <a:picLocks noGrp="1" noChangeAspect="1"/>
          </p:cNvPicPr>
          <p:nvPr>
            <p:ph sz="quarter" idx="13"/>
          </p:nvPr>
        </p:nvPicPr>
        <p:blipFill>
          <a:blip r:embed="rId2"/>
          <a:stretch>
            <a:fillRect/>
          </a:stretch>
        </p:blipFill>
        <p:spPr>
          <a:xfrm>
            <a:off x="3335635" y="2342284"/>
            <a:ext cx="4879376" cy="4037250"/>
          </a:xfrm>
        </p:spPr>
      </p:pic>
    </p:spTree>
    <p:extLst>
      <p:ext uri="{BB962C8B-B14F-4D97-AF65-F5344CB8AC3E}">
        <p14:creationId xmlns:p14="http://schemas.microsoft.com/office/powerpoint/2010/main" val="19726103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AD1D3-1502-3643-9339-C9704C497B3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9F5BE4C1-2AA0-CB4B-8120-A9538F61AAE2}"/>
              </a:ext>
            </a:extLst>
          </p:cNvPr>
          <p:cNvPicPr>
            <a:picLocks noGrp="1" noChangeAspect="1"/>
          </p:cNvPicPr>
          <p:nvPr>
            <p:ph sz="quarter" idx="13"/>
          </p:nvPr>
        </p:nvPicPr>
        <p:blipFill>
          <a:blip r:embed="rId2"/>
          <a:stretch>
            <a:fillRect/>
          </a:stretch>
        </p:blipFill>
        <p:spPr>
          <a:xfrm>
            <a:off x="1957854" y="618517"/>
            <a:ext cx="8276292" cy="5172683"/>
          </a:xfrm>
        </p:spPr>
      </p:pic>
    </p:spTree>
    <p:extLst>
      <p:ext uri="{BB962C8B-B14F-4D97-AF65-F5344CB8AC3E}">
        <p14:creationId xmlns:p14="http://schemas.microsoft.com/office/powerpoint/2010/main" val="126255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69377-8C1C-8D49-A876-EBE029B4EF17}"/>
              </a:ext>
            </a:extLst>
          </p:cNvPr>
          <p:cNvSpPr>
            <a:spLocks noGrp="1"/>
          </p:cNvSpPr>
          <p:nvPr>
            <p:ph type="title"/>
          </p:nvPr>
        </p:nvSpPr>
        <p:spPr>
          <a:xfrm>
            <a:off x="936352" y="-284059"/>
            <a:ext cx="10364451" cy="1596177"/>
          </a:xfrm>
        </p:spPr>
        <p:txBody>
          <a:bodyPr>
            <a:normAutofit/>
          </a:bodyPr>
          <a:lstStyle/>
          <a:p>
            <a:r>
              <a:rPr lang="en-US" sz="3400" dirty="0"/>
              <a:t>Histogram examples from the original columns</a:t>
            </a:r>
          </a:p>
        </p:txBody>
      </p:sp>
      <p:pic>
        <p:nvPicPr>
          <p:cNvPr id="5" name="Content Placeholder 4">
            <a:extLst>
              <a:ext uri="{FF2B5EF4-FFF2-40B4-BE49-F238E27FC236}">
                <a16:creationId xmlns:a16="http://schemas.microsoft.com/office/drawing/2014/main" id="{E02F29E8-D4C8-5C48-8A86-6309C2D221E6}"/>
              </a:ext>
            </a:extLst>
          </p:cNvPr>
          <p:cNvPicPr>
            <a:picLocks noGrp="1" noChangeAspect="1"/>
          </p:cNvPicPr>
          <p:nvPr>
            <p:ph sz="quarter" idx="13"/>
          </p:nvPr>
        </p:nvPicPr>
        <p:blipFill>
          <a:blip r:embed="rId2"/>
          <a:stretch>
            <a:fillRect/>
          </a:stretch>
        </p:blipFill>
        <p:spPr>
          <a:xfrm>
            <a:off x="205628" y="974844"/>
            <a:ext cx="3631792" cy="3157712"/>
          </a:xfrm>
        </p:spPr>
      </p:pic>
      <p:pic>
        <p:nvPicPr>
          <p:cNvPr id="7" name="Picture 6">
            <a:extLst>
              <a:ext uri="{FF2B5EF4-FFF2-40B4-BE49-F238E27FC236}">
                <a16:creationId xmlns:a16="http://schemas.microsoft.com/office/drawing/2014/main" id="{2E367A91-751A-584E-8F98-9AC1182B5C87}"/>
              </a:ext>
            </a:extLst>
          </p:cNvPr>
          <p:cNvPicPr>
            <a:picLocks noChangeAspect="1"/>
          </p:cNvPicPr>
          <p:nvPr/>
        </p:nvPicPr>
        <p:blipFill>
          <a:blip r:embed="rId3"/>
          <a:stretch>
            <a:fillRect/>
          </a:stretch>
        </p:blipFill>
        <p:spPr>
          <a:xfrm>
            <a:off x="4378846" y="974843"/>
            <a:ext cx="3573647" cy="3157712"/>
          </a:xfrm>
          <a:prstGeom prst="rect">
            <a:avLst/>
          </a:prstGeom>
        </p:spPr>
      </p:pic>
      <p:pic>
        <p:nvPicPr>
          <p:cNvPr id="9" name="Picture 8">
            <a:extLst>
              <a:ext uri="{FF2B5EF4-FFF2-40B4-BE49-F238E27FC236}">
                <a16:creationId xmlns:a16="http://schemas.microsoft.com/office/drawing/2014/main" id="{DDC9D443-AF78-E740-B0A1-DDE02C004C17}"/>
              </a:ext>
            </a:extLst>
          </p:cNvPr>
          <p:cNvPicPr>
            <a:picLocks noChangeAspect="1"/>
          </p:cNvPicPr>
          <p:nvPr/>
        </p:nvPicPr>
        <p:blipFill>
          <a:blip r:embed="rId4"/>
          <a:stretch>
            <a:fillRect/>
          </a:stretch>
        </p:blipFill>
        <p:spPr>
          <a:xfrm>
            <a:off x="8557651" y="974843"/>
            <a:ext cx="3514227" cy="3157712"/>
          </a:xfrm>
          <a:prstGeom prst="rect">
            <a:avLst/>
          </a:prstGeom>
        </p:spPr>
      </p:pic>
      <p:pic>
        <p:nvPicPr>
          <p:cNvPr id="11" name="Picture 10">
            <a:extLst>
              <a:ext uri="{FF2B5EF4-FFF2-40B4-BE49-F238E27FC236}">
                <a16:creationId xmlns:a16="http://schemas.microsoft.com/office/drawing/2014/main" id="{D51DBBBA-B535-574C-A02E-86D8B7074517}"/>
              </a:ext>
            </a:extLst>
          </p:cNvPr>
          <p:cNvPicPr>
            <a:picLocks noChangeAspect="1"/>
          </p:cNvPicPr>
          <p:nvPr/>
        </p:nvPicPr>
        <p:blipFill>
          <a:blip r:embed="rId5"/>
          <a:stretch>
            <a:fillRect/>
          </a:stretch>
        </p:blipFill>
        <p:spPr>
          <a:xfrm>
            <a:off x="45155" y="4327379"/>
            <a:ext cx="12146845" cy="2543891"/>
          </a:xfrm>
          <a:prstGeom prst="rect">
            <a:avLst/>
          </a:prstGeom>
        </p:spPr>
      </p:pic>
    </p:spTree>
    <p:extLst>
      <p:ext uri="{BB962C8B-B14F-4D97-AF65-F5344CB8AC3E}">
        <p14:creationId xmlns:p14="http://schemas.microsoft.com/office/powerpoint/2010/main" val="1791243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DE2C1-D591-5E46-8AEB-6F5B8730EECC}"/>
              </a:ext>
            </a:extLst>
          </p:cNvPr>
          <p:cNvSpPr>
            <a:spLocks noGrp="1"/>
          </p:cNvSpPr>
          <p:nvPr>
            <p:ph type="title"/>
          </p:nvPr>
        </p:nvSpPr>
        <p:spPr/>
        <p:txBody>
          <a:bodyPr/>
          <a:lstStyle/>
          <a:p>
            <a:r>
              <a:rPr lang="en-US" dirty="0"/>
              <a:t>Why we chose oversampling </a:t>
            </a:r>
            <a:br>
              <a:rPr lang="en-US" dirty="0"/>
            </a:br>
            <a:r>
              <a:rPr lang="en-US" dirty="0"/>
              <a:t>instead of </a:t>
            </a:r>
            <a:r>
              <a:rPr lang="en-US" dirty="0" err="1"/>
              <a:t>undersampling</a:t>
            </a:r>
            <a:r>
              <a:rPr lang="en-US" altLang="zh-CN" dirty="0"/>
              <a:t>?</a:t>
            </a:r>
            <a:endParaRPr lang="en-US" dirty="0"/>
          </a:p>
        </p:txBody>
      </p:sp>
      <p:pic>
        <p:nvPicPr>
          <p:cNvPr id="5" name="Content Placeholder 4">
            <a:extLst>
              <a:ext uri="{FF2B5EF4-FFF2-40B4-BE49-F238E27FC236}">
                <a16:creationId xmlns:a16="http://schemas.microsoft.com/office/drawing/2014/main" id="{88DE0813-EE5C-E245-B8A6-DBEDD6479579}"/>
              </a:ext>
            </a:extLst>
          </p:cNvPr>
          <p:cNvPicPr>
            <a:picLocks noGrp="1" noChangeAspect="1"/>
          </p:cNvPicPr>
          <p:nvPr>
            <p:ph sz="quarter" idx="13"/>
          </p:nvPr>
        </p:nvPicPr>
        <p:blipFill>
          <a:blip r:embed="rId2"/>
          <a:stretch>
            <a:fillRect/>
          </a:stretch>
        </p:blipFill>
        <p:spPr>
          <a:xfrm>
            <a:off x="3880884" y="2214694"/>
            <a:ext cx="5602394" cy="4073206"/>
          </a:xfrm>
        </p:spPr>
      </p:pic>
      <p:sp>
        <p:nvSpPr>
          <p:cNvPr id="6" name="TextBox 5">
            <a:extLst>
              <a:ext uri="{FF2B5EF4-FFF2-40B4-BE49-F238E27FC236}">
                <a16:creationId xmlns:a16="http://schemas.microsoft.com/office/drawing/2014/main" id="{83FFC430-8484-8247-9C51-AD5F6C3FE71E}"/>
              </a:ext>
            </a:extLst>
          </p:cNvPr>
          <p:cNvSpPr txBox="1"/>
          <p:nvPr/>
        </p:nvSpPr>
        <p:spPr>
          <a:xfrm>
            <a:off x="1095154" y="2775098"/>
            <a:ext cx="2594344" cy="1200329"/>
          </a:xfrm>
          <a:prstGeom prst="rect">
            <a:avLst/>
          </a:prstGeom>
          <a:noFill/>
        </p:spPr>
        <p:txBody>
          <a:bodyPr wrap="square" rtlCol="0">
            <a:spAutoFit/>
          </a:bodyPr>
          <a:lstStyle/>
          <a:p>
            <a:r>
              <a:rPr lang="en-US" sz="2400" dirty="0"/>
              <a:t>Histogram of the Target Column ”</a:t>
            </a:r>
            <a:r>
              <a:rPr lang="en-US" altLang="zh-CN" sz="2400" dirty="0"/>
              <a:t>Bankruptcy?”</a:t>
            </a:r>
            <a:endParaRPr lang="en-US" sz="2400" dirty="0"/>
          </a:p>
        </p:txBody>
      </p:sp>
    </p:spTree>
    <p:extLst>
      <p:ext uri="{BB962C8B-B14F-4D97-AF65-F5344CB8AC3E}">
        <p14:creationId xmlns:p14="http://schemas.microsoft.com/office/powerpoint/2010/main" val="4761372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7A52E-0675-7446-81FF-BFCCDFA7A3B4}"/>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4E51161D-AE00-0544-A5F9-EFD36E1EBF39}"/>
              </a:ext>
            </a:extLst>
          </p:cNvPr>
          <p:cNvPicPr>
            <a:picLocks noGrp="1" noChangeAspect="1"/>
          </p:cNvPicPr>
          <p:nvPr>
            <p:ph sz="quarter" idx="13"/>
          </p:nvPr>
        </p:nvPicPr>
        <p:blipFill>
          <a:blip r:embed="rId2"/>
          <a:stretch>
            <a:fillRect/>
          </a:stretch>
        </p:blipFill>
        <p:spPr>
          <a:xfrm>
            <a:off x="1949122" y="733646"/>
            <a:ext cx="7862927" cy="4898065"/>
          </a:xfrm>
        </p:spPr>
      </p:pic>
    </p:spTree>
    <p:extLst>
      <p:ext uri="{BB962C8B-B14F-4D97-AF65-F5344CB8AC3E}">
        <p14:creationId xmlns:p14="http://schemas.microsoft.com/office/powerpoint/2010/main" val="21485145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DD6378-4E46-8248-B2D9-7AB24AF81ABF}"/>
              </a:ext>
            </a:extLst>
          </p:cNvPr>
          <p:cNvSpPr>
            <a:spLocks noGrp="1"/>
          </p:cNvSpPr>
          <p:nvPr>
            <p:ph type="title"/>
          </p:nvPr>
        </p:nvSpPr>
        <p:spPr/>
        <p:txBody>
          <a:bodyPr/>
          <a:lstStyle/>
          <a:p>
            <a:r>
              <a:rPr lang="en-US" b="1" dirty="0"/>
              <a:t>Introducing one ml model: </a:t>
            </a:r>
            <a:r>
              <a:rPr lang="en-US" b="1" dirty="0" err="1"/>
              <a:t>AdaBoostClassifier</a:t>
            </a:r>
            <a:br>
              <a:rPr lang="en-US" b="1" dirty="0"/>
            </a:br>
            <a:endParaRPr lang="en-US" dirty="0"/>
          </a:p>
        </p:txBody>
      </p:sp>
      <p:sp>
        <p:nvSpPr>
          <p:cNvPr id="3" name="Content Placeholder 2">
            <a:extLst>
              <a:ext uri="{FF2B5EF4-FFF2-40B4-BE49-F238E27FC236}">
                <a16:creationId xmlns:a16="http://schemas.microsoft.com/office/drawing/2014/main" id="{50B4BADC-8A6C-4040-A9D7-ADE6D72A7219}"/>
              </a:ext>
            </a:extLst>
          </p:cNvPr>
          <p:cNvSpPr>
            <a:spLocks noGrp="1"/>
          </p:cNvSpPr>
          <p:nvPr>
            <p:ph sz="quarter" idx="13"/>
          </p:nvPr>
        </p:nvSpPr>
        <p:spPr>
          <a:xfrm>
            <a:off x="913774" y="2020186"/>
            <a:ext cx="10363826" cy="4189228"/>
          </a:xfrm>
        </p:spPr>
        <p:txBody>
          <a:bodyPr>
            <a:normAutofit fontScale="92500" lnSpcReduction="10000"/>
          </a:bodyPr>
          <a:lstStyle/>
          <a:p>
            <a:r>
              <a:rPr lang="en-US" sz="1900" b="1" dirty="0" err="1"/>
              <a:t>Defition</a:t>
            </a:r>
            <a:r>
              <a:rPr lang="en-US" sz="1900" dirty="0"/>
              <a:t> of the model:</a:t>
            </a:r>
          </a:p>
          <a:p>
            <a:r>
              <a:rPr lang="en-US" sz="1900" dirty="0"/>
              <a:t>AdaBoost algorithm, short for </a:t>
            </a:r>
            <a:r>
              <a:rPr lang="en-US" sz="1900" b="1" dirty="0"/>
              <a:t>Adaptive Boosting</a:t>
            </a:r>
            <a:r>
              <a:rPr lang="en-US" sz="1900" dirty="0"/>
              <a:t>, is a Boosting technique used as an Ensemble Method in Machine Learning. It is called Adaptive Boosting as the weights are re-assigned to each instance, with higher weights assigned to incorrectly classified instances. </a:t>
            </a:r>
          </a:p>
          <a:p>
            <a:r>
              <a:rPr lang="en-US" sz="1900" dirty="0"/>
              <a:t>Except for the first, each subsequent learner is grown from previously grown learners. In simple words, weak learners are converted into strong ones.</a:t>
            </a:r>
          </a:p>
          <a:p>
            <a:pPr>
              <a:spcBef>
                <a:spcPts val="2800"/>
              </a:spcBef>
            </a:pPr>
            <a:r>
              <a:rPr lang="en-US" sz="1900" dirty="0"/>
              <a:t> The most important parameters: </a:t>
            </a:r>
            <a:r>
              <a:rPr lang="en-US" sz="1900" b="1" dirty="0" err="1"/>
              <a:t>base_estimator</a:t>
            </a:r>
            <a:r>
              <a:rPr lang="en-US" sz="1900" b="1" dirty="0"/>
              <a:t>, </a:t>
            </a:r>
            <a:r>
              <a:rPr lang="en-US" sz="1900" b="1" dirty="0" err="1"/>
              <a:t>n_estimators</a:t>
            </a:r>
            <a:r>
              <a:rPr lang="en-US" sz="1900" b="1" dirty="0"/>
              <a:t>, and </a:t>
            </a:r>
            <a:r>
              <a:rPr lang="en-US" sz="1900" b="1" dirty="0" err="1"/>
              <a:t>learning_rate</a:t>
            </a:r>
            <a:r>
              <a:rPr lang="en-US" sz="1900" b="1" dirty="0"/>
              <a:t>.</a:t>
            </a:r>
          </a:p>
          <a:p>
            <a:r>
              <a:rPr lang="en-US" sz="1900" b="1" dirty="0" err="1"/>
              <a:t>base_estimator</a:t>
            </a:r>
            <a:r>
              <a:rPr lang="en-US" sz="1900" dirty="0"/>
              <a:t>: It is a weak learner used to train the model. It uses </a:t>
            </a:r>
            <a:r>
              <a:rPr lang="en-US" sz="1900" b="1" dirty="0" err="1"/>
              <a:t>DecisionTreeClassifier</a:t>
            </a:r>
            <a:r>
              <a:rPr lang="en-US" sz="1900" b="1" dirty="0"/>
              <a:t> </a:t>
            </a:r>
            <a:r>
              <a:rPr lang="en-US" sz="1900" dirty="0"/>
              <a:t>as default weak learner for training purpose. You can also specify different machine learning algorithms. </a:t>
            </a:r>
          </a:p>
        </p:txBody>
      </p:sp>
    </p:spTree>
    <p:extLst>
      <p:ext uri="{BB962C8B-B14F-4D97-AF65-F5344CB8AC3E}">
        <p14:creationId xmlns:p14="http://schemas.microsoft.com/office/powerpoint/2010/main" val="31694388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311D9-8196-7243-AEAE-604AFA988B38}"/>
              </a:ext>
            </a:extLst>
          </p:cNvPr>
          <p:cNvSpPr>
            <a:spLocks noGrp="1"/>
          </p:cNvSpPr>
          <p:nvPr>
            <p:ph type="title"/>
          </p:nvPr>
        </p:nvSpPr>
        <p:spPr/>
        <p:txBody>
          <a:bodyPr/>
          <a:lstStyle/>
          <a:p>
            <a:r>
              <a:rPr lang="en-US" b="1" dirty="0" err="1"/>
              <a:t>AdaBoostClassifier</a:t>
            </a:r>
            <a:r>
              <a:rPr lang="en-US" b="1" dirty="0"/>
              <a:t>:</a:t>
            </a:r>
            <a:br>
              <a:rPr lang="en-US" b="1" dirty="0"/>
            </a:br>
            <a:r>
              <a:rPr lang="en-US" b="1" dirty="0"/>
              <a:t>Pros &amp; Cons</a:t>
            </a:r>
            <a:br>
              <a:rPr lang="en-US" b="1" dirty="0"/>
            </a:br>
            <a:endParaRPr lang="en-US" dirty="0"/>
          </a:p>
        </p:txBody>
      </p:sp>
      <p:sp>
        <p:nvSpPr>
          <p:cNvPr id="3" name="Content Placeholder 2">
            <a:extLst>
              <a:ext uri="{FF2B5EF4-FFF2-40B4-BE49-F238E27FC236}">
                <a16:creationId xmlns:a16="http://schemas.microsoft.com/office/drawing/2014/main" id="{B2E5360B-8D7F-3442-99CB-C05A281F5C51}"/>
              </a:ext>
            </a:extLst>
          </p:cNvPr>
          <p:cNvSpPr>
            <a:spLocks noGrp="1"/>
          </p:cNvSpPr>
          <p:nvPr>
            <p:ph sz="quarter" idx="13"/>
          </p:nvPr>
        </p:nvSpPr>
        <p:spPr>
          <a:xfrm>
            <a:off x="913775" y="2037483"/>
            <a:ext cx="10363826" cy="3693466"/>
          </a:xfrm>
        </p:spPr>
        <p:txBody>
          <a:bodyPr>
            <a:noAutofit/>
          </a:bodyPr>
          <a:lstStyle/>
          <a:p>
            <a:r>
              <a:rPr lang="en-US" sz="1800" b="1" dirty="0"/>
              <a:t>Pros</a:t>
            </a:r>
          </a:p>
          <a:p>
            <a:r>
              <a:rPr lang="en-US" sz="1800" dirty="0"/>
              <a:t>AdaBoost is easy to implement. It iteratively corrects the mistakes of the weak classifier and improves accuracy by combining weak learners. You can use many base classifiers with AdaBoost. AdaBoost is not prone to overfitting. This can be found out via experiment results, but there is no concrete reason available.</a:t>
            </a:r>
          </a:p>
          <a:p>
            <a:endParaRPr lang="en-US" sz="1800" dirty="0"/>
          </a:p>
          <a:p>
            <a:r>
              <a:rPr lang="en-US" sz="1800" b="1" dirty="0"/>
              <a:t>Cons</a:t>
            </a:r>
          </a:p>
          <a:p>
            <a:r>
              <a:rPr lang="en-US" sz="1800" dirty="0"/>
              <a:t>AdaBoost is </a:t>
            </a:r>
            <a:r>
              <a:rPr lang="en-US" sz="1800" b="1" dirty="0"/>
              <a:t>sensitive to noise data</a:t>
            </a:r>
            <a:r>
              <a:rPr lang="en-US" sz="1800" dirty="0"/>
              <a:t>. It is highly affected by outliers because it tries to fit each point perfectly. AdaBoost is slower compared to </a:t>
            </a:r>
            <a:r>
              <a:rPr lang="en-US" sz="1800" dirty="0" err="1"/>
              <a:t>XGBoost</a:t>
            </a:r>
            <a:r>
              <a:rPr lang="en-US" sz="1800" dirty="0"/>
              <a:t>.</a:t>
            </a:r>
          </a:p>
          <a:p>
            <a:endParaRPr lang="en-US" sz="1800" dirty="0"/>
          </a:p>
        </p:txBody>
      </p:sp>
    </p:spTree>
    <p:extLst>
      <p:ext uri="{BB962C8B-B14F-4D97-AF65-F5344CB8AC3E}">
        <p14:creationId xmlns:p14="http://schemas.microsoft.com/office/powerpoint/2010/main" val="2861496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747D5-5146-614E-87D4-6DC7F49CE217}"/>
              </a:ext>
            </a:extLst>
          </p:cNvPr>
          <p:cNvSpPr>
            <a:spLocks noGrp="1"/>
          </p:cNvSpPr>
          <p:nvPr>
            <p:ph type="title"/>
          </p:nvPr>
        </p:nvSpPr>
        <p:spPr>
          <a:xfrm>
            <a:off x="914400" y="257010"/>
            <a:ext cx="10364451" cy="1596177"/>
          </a:xfrm>
        </p:spPr>
        <p:txBody>
          <a:bodyPr/>
          <a:lstStyle/>
          <a:p>
            <a:r>
              <a:rPr lang="en-US" altLang="zh-CN" sz="3400" b="1" dirty="0"/>
              <a:t>Bernoulli</a:t>
            </a:r>
            <a:r>
              <a:rPr lang="zh-CN" altLang="en-US" sz="3400" b="1" dirty="0"/>
              <a:t> </a:t>
            </a:r>
            <a:r>
              <a:rPr lang="en-US" altLang="zh-CN" sz="3400" b="1" dirty="0" err="1"/>
              <a:t>nAIVE</a:t>
            </a:r>
            <a:r>
              <a:rPr lang="zh-CN" altLang="en-US" sz="3400" b="1" dirty="0"/>
              <a:t> </a:t>
            </a:r>
            <a:r>
              <a:rPr lang="en-US" altLang="zh-CN" sz="3400" b="1" dirty="0" err="1"/>
              <a:t>bAYES</a:t>
            </a:r>
            <a:endParaRPr lang="en-US" sz="3400" b="1" dirty="0"/>
          </a:p>
        </p:txBody>
      </p:sp>
      <p:sp>
        <p:nvSpPr>
          <p:cNvPr id="4" name="Content Placeholder 3">
            <a:extLst>
              <a:ext uri="{FF2B5EF4-FFF2-40B4-BE49-F238E27FC236}">
                <a16:creationId xmlns:a16="http://schemas.microsoft.com/office/drawing/2014/main" id="{FBD73E2C-850A-E647-9C57-9E5B53894A22}"/>
              </a:ext>
            </a:extLst>
          </p:cNvPr>
          <p:cNvSpPr>
            <a:spLocks noGrp="1"/>
          </p:cNvSpPr>
          <p:nvPr>
            <p:ph sz="quarter" idx="13"/>
          </p:nvPr>
        </p:nvSpPr>
        <p:spPr>
          <a:xfrm>
            <a:off x="914400" y="1616148"/>
            <a:ext cx="10363826" cy="3802911"/>
          </a:xfrm>
        </p:spPr>
        <p:txBody>
          <a:bodyPr>
            <a:noAutofit/>
          </a:bodyPr>
          <a:lstStyle/>
          <a:p>
            <a:r>
              <a:rPr lang="en-US" sz="1700" b="1" dirty="0"/>
              <a:t>Naive Bayes Classifier</a:t>
            </a:r>
            <a:r>
              <a:rPr lang="en-US" sz="1700" dirty="0"/>
              <a:t>: Classification algorithm based on Bayes' theorem. Assumes that the features are conditionally independent given the class label (target variable), i.e. that the presence or absence of a particular feature is unrelated to the presence or absence of other features.</a:t>
            </a:r>
          </a:p>
          <a:p>
            <a:r>
              <a:rPr lang="en-US" sz="1700" b="1" dirty="0"/>
              <a:t>Bernoulli Naive Bayes</a:t>
            </a:r>
            <a:r>
              <a:rPr lang="en-US" sz="1700" dirty="0"/>
              <a:t>: Variant of the NB algorithm, suitable for discrete data, designed for binary/</a:t>
            </a:r>
            <a:r>
              <a:rPr lang="en-US" sz="1700" dirty="0" err="1"/>
              <a:t>boolean</a:t>
            </a:r>
            <a:r>
              <a:rPr lang="en-US" sz="1700" dirty="0"/>
              <a:t> features. Each feature is treated as a binary variable (0 or 1). It models the likelihood of each feature being 0 or 1 for each class label.</a:t>
            </a:r>
          </a:p>
          <a:p>
            <a:r>
              <a:rPr lang="en-US" sz="1700" b="1" dirty="0"/>
              <a:t>Training</a:t>
            </a:r>
            <a:r>
              <a:rPr lang="en-US" sz="1700" dirty="0"/>
              <a:t> During the training phase, the model learns the probabilities of each feature being 0 or 1 for each class label. It estimates the prior probabilities of each class label based on the training data. </a:t>
            </a:r>
          </a:p>
          <a:p>
            <a:r>
              <a:rPr lang="en-US" sz="1700" b="1" dirty="0"/>
              <a:t>Predicting the Class Label</a:t>
            </a:r>
            <a:r>
              <a:rPr lang="en-US" sz="1700" dirty="0"/>
              <a:t> Uses Bayes' theorem to calculate the posterior probability of each class label given the features. Selects the class label with the highest posterior probability as the predicted class label.</a:t>
            </a:r>
          </a:p>
        </p:txBody>
      </p:sp>
    </p:spTree>
    <p:extLst>
      <p:ext uri="{BB962C8B-B14F-4D97-AF65-F5344CB8AC3E}">
        <p14:creationId xmlns:p14="http://schemas.microsoft.com/office/powerpoint/2010/main" val="541633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D443B8-CC4A-F94C-8B01-D33F0F31A931}"/>
              </a:ext>
            </a:extLst>
          </p:cNvPr>
          <p:cNvSpPr>
            <a:spLocks noGrp="1"/>
          </p:cNvSpPr>
          <p:nvPr>
            <p:ph type="title"/>
          </p:nvPr>
        </p:nvSpPr>
        <p:spPr>
          <a:xfrm>
            <a:off x="913774" y="427131"/>
            <a:ext cx="10364451" cy="1596177"/>
          </a:xfrm>
        </p:spPr>
        <p:txBody>
          <a:bodyPr/>
          <a:lstStyle/>
          <a:p>
            <a:r>
              <a:rPr lang="en-US" dirty="0"/>
              <a:t>Explaining the ml model nu-svc</a:t>
            </a:r>
          </a:p>
        </p:txBody>
      </p:sp>
      <p:sp>
        <p:nvSpPr>
          <p:cNvPr id="3" name="Content Placeholder 2">
            <a:extLst>
              <a:ext uri="{FF2B5EF4-FFF2-40B4-BE49-F238E27FC236}">
                <a16:creationId xmlns:a16="http://schemas.microsoft.com/office/drawing/2014/main" id="{7F858BC4-0927-4C48-B2B0-14171D6154C8}"/>
              </a:ext>
            </a:extLst>
          </p:cNvPr>
          <p:cNvSpPr>
            <a:spLocks noGrp="1"/>
          </p:cNvSpPr>
          <p:nvPr>
            <p:ph sz="quarter" idx="13"/>
          </p:nvPr>
        </p:nvSpPr>
        <p:spPr>
          <a:xfrm>
            <a:off x="913774" y="1945758"/>
            <a:ext cx="10363826" cy="3845441"/>
          </a:xfrm>
        </p:spPr>
        <p:txBody>
          <a:bodyPr>
            <a:normAutofit fontScale="92500" lnSpcReduction="20000"/>
          </a:bodyPr>
          <a:lstStyle/>
          <a:p>
            <a:r>
              <a:rPr lang="en-US" dirty="0"/>
              <a:t>The term "nu-SVC" refers to a type of Support Vector Machine (SVM) algorithm called "nu-Support Vector Classification." </a:t>
            </a:r>
          </a:p>
          <a:p>
            <a:r>
              <a:rPr lang="en-US" dirty="0"/>
              <a:t>SVM is a supervised machine learning model used for classification and regression tasks. The nu parameter in nu-SVC is a value between 0 and 1, which represents an upper bound on the fraction of training errors and a lower bound on the fraction of support vectors. </a:t>
            </a:r>
          </a:p>
          <a:p>
            <a:r>
              <a:rPr lang="en-US" dirty="0"/>
              <a:t>By adjusting the value of nu, you can control the model's complexity and tolerance to misclassifications. </a:t>
            </a:r>
          </a:p>
          <a:p>
            <a:r>
              <a:rPr lang="en-US" dirty="0"/>
              <a:t>A smaller value of nu leads to a stricter model with fewer support vectors and potentially more misclassifications, while a larger value of nu allows for more support vectors and tolerates a higher training error.</a:t>
            </a:r>
          </a:p>
        </p:txBody>
      </p:sp>
    </p:spTree>
    <p:extLst>
      <p:ext uri="{BB962C8B-B14F-4D97-AF65-F5344CB8AC3E}">
        <p14:creationId xmlns:p14="http://schemas.microsoft.com/office/powerpoint/2010/main" val="39842623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5617C-339D-8547-90C3-C1E767E5F551}"/>
              </a:ext>
            </a:extLst>
          </p:cNvPr>
          <p:cNvSpPr>
            <a:spLocks noGrp="1"/>
          </p:cNvSpPr>
          <p:nvPr>
            <p:ph type="title"/>
          </p:nvPr>
        </p:nvSpPr>
        <p:spPr/>
        <p:txBody>
          <a:bodyPr/>
          <a:lstStyle/>
          <a:p>
            <a:r>
              <a:rPr lang="en-US" dirty="0"/>
              <a:t>Principles in selecting a final indicator</a:t>
            </a:r>
          </a:p>
        </p:txBody>
      </p:sp>
      <p:sp>
        <p:nvSpPr>
          <p:cNvPr id="3" name="Content Placeholder 2">
            <a:extLst>
              <a:ext uri="{FF2B5EF4-FFF2-40B4-BE49-F238E27FC236}">
                <a16:creationId xmlns:a16="http://schemas.microsoft.com/office/drawing/2014/main" id="{77118D37-A418-BC4B-82B7-B8E2425FD0C5}"/>
              </a:ext>
            </a:extLst>
          </p:cNvPr>
          <p:cNvSpPr>
            <a:spLocks noGrp="1"/>
          </p:cNvSpPr>
          <p:nvPr>
            <p:ph sz="quarter" idx="13"/>
          </p:nvPr>
        </p:nvSpPr>
        <p:spPr/>
        <p:txBody>
          <a:bodyPr/>
          <a:lstStyle/>
          <a:p>
            <a:r>
              <a:rPr lang="en-US" dirty="0"/>
              <a:t>IMPORTANT: It is up to the interest of the Stakeholders to choose between Accuracy and Recall. </a:t>
            </a:r>
          </a:p>
          <a:p>
            <a:r>
              <a:rPr lang="en-US" dirty="0"/>
              <a:t>e.g. : if you are the representative of assurance co, you definitely will valorize more the recall value.</a:t>
            </a:r>
          </a:p>
        </p:txBody>
      </p:sp>
    </p:spTree>
    <p:extLst>
      <p:ext uri="{BB962C8B-B14F-4D97-AF65-F5344CB8AC3E}">
        <p14:creationId xmlns:p14="http://schemas.microsoft.com/office/powerpoint/2010/main" val="2524350148"/>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92</TotalTime>
  <Words>676</Words>
  <Application>Microsoft Macintosh PowerPoint</Application>
  <PresentationFormat>Widescreen</PresentationFormat>
  <Paragraphs>37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宋体</vt:lpstr>
      <vt:lpstr>Arial</vt:lpstr>
      <vt:lpstr>Tw Cen MT</vt:lpstr>
      <vt:lpstr>Droplet</vt:lpstr>
      <vt:lpstr>Project 7: Ml models on bankruptcy</vt:lpstr>
      <vt:lpstr>Histogram examples from the original columns</vt:lpstr>
      <vt:lpstr>Why we chose oversampling  instead of undersampling?</vt:lpstr>
      <vt:lpstr>PowerPoint Presentation</vt:lpstr>
      <vt:lpstr>Introducing one ml model: AdaBoostClassifier </vt:lpstr>
      <vt:lpstr>AdaBoostClassifier: Pros &amp; Cons </vt:lpstr>
      <vt:lpstr>Bernoulli nAIVE bAYES</vt:lpstr>
      <vt:lpstr>Explaining the ml model nu-svc</vt:lpstr>
      <vt:lpstr>Principles in selecting a final indicator</vt:lpstr>
      <vt:lpstr>Creating a table to compare the outcome  of multiple ml models</vt:lpstr>
      <vt:lpstr>Comparing the results of different models</vt:lpstr>
      <vt:lpstr>Confusion matrix (1): logistic regression before/after oversampling</vt:lpstr>
      <vt:lpstr>Confusion matrix (2): Bernoullinb before/after oversampling</vt:lpstr>
      <vt:lpstr>Confusion matrix (3): NuSVC after oversampling</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7: </dc:title>
  <dc:creator>simondeqin@gmail.com</dc:creator>
  <cp:lastModifiedBy>simondeqin@gmail.com</cp:lastModifiedBy>
  <cp:revision>16</cp:revision>
  <dcterms:created xsi:type="dcterms:W3CDTF">2023-05-29T07:19:02Z</dcterms:created>
  <dcterms:modified xsi:type="dcterms:W3CDTF">2023-05-29T08:51:14Z</dcterms:modified>
</cp:coreProperties>
</file>

<file path=docProps/thumbnail.jpeg>
</file>